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61" r:id="rId2"/>
    <p:sldId id="257" r:id="rId3"/>
    <p:sldId id="258" r:id="rId4"/>
    <p:sldId id="262" r:id="rId5"/>
    <p:sldId id="260" r:id="rId6"/>
    <p:sldId id="259" r:id="rId7"/>
    <p:sldId id="263" r:id="rId8"/>
    <p:sldId id="264" r:id="rId9"/>
    <p:sldId id="267" r:id="rId10"/>
    <p:sldId id="265" r:id="rId11"/>
    <p:sldId id="268" r:id="rId12"/>
    <p:sldId id="269" r:id="rId13"/>
    <p:sldId id="270" r:id="rId14"/>
    <p:sldId id="271" r:id="rId15"/>
    <p:sldId id="272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962"/>
    <p:restoredTop sz="94469"/>
  </p:normalViewPr>
  <p:slideViewPr>
    <p:cSldViewPr snapToGrid="0">
      <p:cViewPr>
        <p:scale>
          <a:sx n="94" d="100"/>
          <a:sy n="94" d="100"/>
        </p:scale>
        <p:origin x="2512" y="14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ADD894-5377-2B4C-8C07-C46A87CBEE8B}" type="datetimeFigureOut">
              <a:rPr lang="en-US" smtClean="0"/>
              <a:t>8/8/25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AB4A84-CE3D-3940-BE2B-388ED123B1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6693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Across Microbiomes, </a:t>
            </a:r>
            <a:r>
              <a:rPr lang="en-US" dirty="0" err="1"/>
              <a:t>Rumoinococcus</a:t>
            </a:r>
            <a:r>
              <a:rPr lang="en-US" dirty="0"/>
              <a:t>, [Eubacterium] </a:t>
            </a:r>
            <a:r>
              <a:rPr lang="en-US" dirty="0" err="1"/>
              <a:t>eligens</a:t>
            </a:r>
            <a:r>
              <a:rPr lang="en-US" dirty="0"/>
              <a:t>, </a:t>
            </a:r>
            <a:r>
              <a:rPr lang="en-US" dirty="0" err="1"/>
              <a:t>Fusicatenibacter</a:t>
            </a:r>
            <a:r>
              <a:rPr lang="en-US" dirty="0"/>
              <a:t>, and </a:t>
            </a:r>
            <a:r>
              <a:rPr lang="en-US" dirty="0" err="1"/>
              <a:t>Lachnospiraceae</a:t>
            </a:r>
            <a:r>
              <a:rPr lang="en-US" dirty="0"/>
              <a:t> NK4A136 response similarly to pericarp treatments, suggesting 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potential cross-feeding or cooperative relationships within the group. [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Eubcacterium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]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xylanophilum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shows a </a:t>
            </a:r>
            <a:r>
              <a:rPr lang="en-US" altLang="zh-CN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different</a:t>
            </a:r>
            <a:r>
              <a:rPr lang="zh-CN" alt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response to pericarp compared to the group, indicating</a:t>
            </a:r>
            <a:r>
              <a:rPr lang="zh-CN" alt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en-US" altLang="zh-CN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different</a:t>
            </a:r>
            <a:r>
              <a:rPr lang="zh-CN" alt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en-US" altLang="zh-CN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pericarp</a:t>
            </a:r>
            <a:r>
              <a:rPr lang="zh-CN" alt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en-US" altLang="zh-CN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utilizing</a:t>
            </a:r>
            <a:r>
              <a:rPr lang="zh-CN" alt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en-US" altLang="zh-CN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pathways</a:t>
            </a:r>
            <a:r>
              <a:rPr lang="zh-CN" alt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en-US" altLang="zh-CN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exist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. PHG47 is most microbiome responsible pericarp treatment, followed by HP301, </a:t>
            </a:r>
            <a:r>
              <a:rPr lang="en-US" altLang="zh-CN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(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and NC262</a:t>
            </a:r>
            <a:r>
              <a:rPr lang="en-US" altLang="zh-CN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)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AB4A84-CE3D-3940-BE2B-388ED123B1D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1397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AB4A84-CE3D-3940-BE2B-388ED123B1D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7175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AB4A84-CE3D-3940-BE2B-388ED123B1D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5331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B9B3D8-EAB9-36C8-CF86-D3B02BDA6E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1C680C-208F-3F12-3142-485B6483E9A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B565F7A-9610-90FB-D7D3-97BA4365F0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F154AF-5B49-A852-8925-6591BAF5EE5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AB4A84-CE3D-3940-BE2B-388ED123B1D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6925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17643-97CD-4AFC-F11F-12986D6EC7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CF39507-4E6D-B586-30D5-3C86B33957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E563FF-AF5D-91E6-5CF8-B4C49A1B04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079DC-E16D-CE41-B0AC-CA881DAEE1BD}" type="datetimeFigureOut">
              <a:rPr lang="en-US" smtClean="0"/>
              <a:t>8/8/25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1F9218-2C9B-2CB7-A243-F5200C49BF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206659-A534-C71F-A618-D6D199D6CA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97401-8756-D544-996F-7A97900556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5322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43DC9D-35DD-A94E-D43E-54CFA9F186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7118EE1-868A-74D9-53ED-C3925318CB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8DE56F-4207-B168-2887-2CA96B89AD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079DC-E16D-CE41-B0AC-CA881DAEE1BD}" type="datetimeFigureOut">
              <a:rPr lang="en-US" smtClean="0"/>
              <a:t>8/8/25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29ABE8-E697-B0E6-DDB3-A89642D3E4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0E9602-4F77-E522-2253-EF7E380B0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97401-8756-D544-996F-7A97900556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7924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97C9908-FDEC-AD06-F689-1AB8126F7CC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0C3911-BA60-E469-5E2D-060C5F76C0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F44C6A-3B90-EEA3-8415-34422C2755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079DC-E16D-CE41-B0AC-CA881DAEE1BD}" type="datetimeFigureOut">
              <a:rPr lang="en-US" smtClean="0"/>
              <a:t>8/8/25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4F9938-A346-8AE6-8227-99312CE561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0AFCB2-D150-539A-8367-E5072C712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97401-8756-D544-996F-7A97900556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5716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F16D34-B5C0-F673-29E9-ED1887F87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71EF0A-CDEB-4028-4032-9645D27E8D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14FAA0-A452-6DDB-4087-9E2F4E7B4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079DC-E16D-CE41-B0AC-CA881DAEE1BD}" type="datetimeFigureOut">
              <a:rPr lang="en-US" smtClean="0"/>
              <a:t>8/8/25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7F654F-F19F-FC54-0CDE-2570A98245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73F6CF-DD1A-FC31-7D10-2D97D8527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97401-8756-D544-996F-7A97900556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2930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3C4AC-3345-BDFD-9074-BA8965784C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E08839-8ED7-60AD-F26F-35B2FFA4AB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8DDB3D-8346-6638-5F74-B366236285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079DC-E16D-CE41-B0AC-CA881DAEE1BD}" type="datetimeFigureOut">
              <a:rPr lang="en-US" smtClean="0"/>
              <a:t>8/8/25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2BC3F9-88C9-1AF5-4893-1E2F41F380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A1425E-D225-99B0-F889-6650813B9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97401-8756-D544-996F-7A97900556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3527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5A2BDC-CF4B-8BBA-FE58-18F99A1943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BD4AE1-DD86-DF1A-D8AF-F013FD1D50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A5B665-FDBA-39AE-6DC4-403A37602D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2968A0-16D4-D687-5721-87F591B798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079DC-E16D-CE41-B0AC-CA881DAEE1BD}" type="datetimeFigureOut">
              <a:rPr lang="en-US" smtClean="0"/>
              <a:t>8/8/25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E669DB-3329-49E3-E6F4-902E07E5BC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EDEED8-C514-2F14-68CA-F04960DFB1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97401-8756-D544-996F-7A97900556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3565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A208E-C385-41F2-A67A-2653A30CC3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4308F2-A7A3-671E-3977-250BAB487D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30326F-1D23-F6EC-E492-ACAF39A6FC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D57297-E24D-5097-3E33-065A09E715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B439429-4B1F-9DAB-735C-F39B434D8A7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88F1258-603D-6BD0-4692-E6CA9FC94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079DC-E16D-CE41-B0AC-CA881DAEE1BD}" type="datetimeFigureOut">
              <a:rPr lang="en-US" smtClean="0"/>
              <a:t>8/8/25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4F817C2-BCEF-1337-1622-828088E976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B24CBBD-2DDF-F82C-B3D9-BE19CB6E3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97401-8756-D544-996F-7A97900556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1825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302B21-05F8-34CF-27A0-BC0E6B9A2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A4BF8B8-28CC-9757-829F-9402241FCF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079DC-E16D-CE41-B0AC-CA881DAEE1BD}" type="datetimeFigureOut">
              <a:rPr lang="en-US" smtClean="0"/>
              <a:t>8/8/25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C75B5A-B0DB-5B90-EAD4-A1C47351D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E784FC-7B05-F9F4-C3D7-553247153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97401-8756-D544-996F-7A97900556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5746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12C9814-E5F4-C2FB-3EC6-AA4C55ADEC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079DC-E16D-CE41-B0AC-CA881DAEE1BD}" type="datetimeFigureOut">
              <a:rPr lang="en-US" smtClean="0"/>
              <a:t>8/8/25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5F55E7-C1B6-2116-E69D-425AAAC3C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7693B6-6328-0D87-FA8C-FB3FD36120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97401-8756-D544-996F-7A97900556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51806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B82C3C-8D8D-CA8E-1355-DB447CC7D2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33F1D8-BCAA-183E-E9B9-344AF3CD6C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EE2EAE-C903-862F-AA78-D18532377B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B23BA4-03CD-AF66-ED98-C8C3ACF81E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079DC-E16D-CE41-B0AC-CA881DAEE1BD}" type="datetimeFigureOut">
              <a:rPr lang="en-US" smtClean="0"/>
              <a:t>8/8/25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B66733-BCFB-F871-2D45-0CFE268345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8EC195-8B7F-1064-1BE9-518827BD93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97401-8756-D544-996F-7A97900556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1514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FF37A-23CA-40A7-46C3-F48CF00C70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616D8B2-FCBB-9625-3608-D10188F1024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5CD68F-DE18-C621-88DA-BA5A9D6A5B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44FE49-EBA4-948C-AC38-05CA48AB8F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079DC-E16D-CE41-B0AC-CA881DAEE1BD}" type="datetimeFigureOut">
              <a:rPr lang="en-US" smtClean="0"/>
              <a:t>8/8/25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006026-1928-A971-3AA9-BF0C334711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BF99E9-B172-122D-EDD5-EBF766571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97401-8756-D544-996F-7A97900556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0137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8C5FB72-15A7-F984-E987-0CAEF4580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46E68-55DB-684A-B23A-1C1C8D51ED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E8FEB7-CF05-FD2D-4E56-9DDE40F462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04079DC-E16D-CE41-B0AC-CA881DAEE1BD}" type="datetimeFigureOut">
              <a:rPr lang="en-US" smtClean="0"/>
              <a:t>8/8/25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846BCF-99F3-60E1-E35F-E01D185E7A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3ED789-ECA4-D7E6-A986-82EA1FF0B4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1E97401-8756-D544-996F-7A97900556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2644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iff"/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tiff"/><Relationship Id="rId5" Type="http://schemas.openxmlformats.org/officeDocument/2006/relationships/image" Target="../media/image7.tiff"/><Relationship Id="rId4" Type="http://schemas.openxmlformats.org/officeDocument/2006/relationships/image" Target="../media/image6.tif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18" Type="http://schemas.openxmlformats.org/officeDocument/2006/relationships/image" Target="../media/image25.png"/><Relationship Id="rId3" Type="http://schemas.openxmlformats.org/officeDocument/2006/relationships/image" Target="../media/image10.png"/><Relationship Id="rId21" Type="http://schemas.openxmlformats.org/officeDocument/2006/relationships/image" Target="../media/image28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17" Type="http://schemas.openxmlformats.org/officeDocument/2006/relationships/image" Target="../media/image24.png"/><Relationship Id="rId2" Type="http://schemas.openxmlformats.org/officeDocument/2006/relationships/image" Target="../media/image9.png"/><Relationship Id="rId16" Type="http://schemas.openxmlformats.org/officeDocument/2006/relationships/image" Target="../media/image23.png"/><Relationship Id="rId20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5" Type="http://schemas.openxmlformats.org/officeDocument/2006/relationships/image" Target="../media/image22.png"/><Relationship Id="rId10" Type="http://schemas.openxmlformats.org/officeDocument/2006/relationships/image" Target="../media/image17.png"/><Relationship Id="rId19" Type="http://schemas.openxmlformats.org/officeDocument/2006/relationships/image" Target="../media/image26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tiff"/><Relationship Id="rId4" Type="http://schemas.openxmlformats.org/officeDocument/2006/relationships/image" Target="../media/image31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tiff"/><Relationship Id="rId4" Type="http://schemas.openxmlformats.org/officeDocument/2006/relationships/image" Target="../media/image6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3C48914-0ECE-75C1-02ED-34E30F1F25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652050"/>
            <a:ext cx="7772400" cy="55539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BC839AA-CD73-E7F4-545C-B021721BD8D9}"/>
              </a:ext>
            </a:extLst>
          </p:cNvPr>
          <p:cNvSpPr/>
          <p:nvPr/>
        </p:nvSpPr>
        <p:spPr>
          <a:xfrm>
            <a:off x="7688687" y="4031087"/>
            <a:ext cx="521595" cy="450761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90A42C8-D451-CA18-E993-F61E8483D512}"/>
              </a:ext>
            </a:extLst>
          </p:cNvPr>
          <p:cNvSpPr/>
          <p:nvPr/>
        </p:nvSpPr>
        <p:spPr>
          <a:xfrm>
            <a:off x="8259650" y="3977426"/>
            <a:ext cx="521595" cy="450761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B25815-011D-103A-B92B-3EC77D89DDC5}"/>
              </a:ext>
            </a:extLst>
          </p:cNvPr>
          <p:cNvSpPr/>
          <p:nvPr/>
        </p:nvSpPr>
        <p:spPr>
          <a:xfrm>
            <a:off x="7738055" y="2199663"/>
            <a:ext cx="521595" cy="450761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1FB7D09-2260-B2F2-972B-BE728627E5D1}"/>
              </a:ext>
            </a:extLst>
          </p:cNvPr>
          <p:cNvSpPr/>
          <p:nvPr/>
        </p:nvSpPr>
        <p:spPr>
          <a:xfrm>
            <a:off x="8590208" y="4481848"/>
            <a:ext cx="451834" cy="450761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1413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6B5AEC26-16ED-59D3-BE15-557319E99E96}"/>
              </a:ext>
            </a:extLst>
          </p:cNvPr>
          <p:cNvSpPr txBox="1"/>
          <p:nvPr/>
        </p:nvSpPr>
        <p:spPr>
          <a:xfrm>
            <a:off x="337930" y="258417"/>
            <a:ext cx="15231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S6 S9 S12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1C3E2C4-3B1B-642E-19DD-4533428BED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87925" y="1405764"/>
            <a:ext cx="3242985" cy="404647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717E989-BEE6-BBF1-9976-49B687D4DC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9456" y="720081"/>
            <a:ext cx="9029835" cy="5879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0397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4B8DF1C-9BFB-D8C7-04AA-159BA66CDD3F}"/>
              </a:ext>
            </a:extLst>
          </p:cNvPr>
          <p:cNvSpPr txBox="1"/>
          <p:nvPr/>
        </p:nvSpPr>
        <p:spPr>
          <a:xfrm>
            <a:off x="337930" y="258417"/>
            <a:ext cx="34275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S6 S9 S12 without FBB0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F6F5BE2-5641-19E3-1BD8-575759F886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017755"/>
            <a:ext cx="8482519" cy="551270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FF25C4F-E40D-AA3D-9E46-A10CF65FF1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2518" y="1017755"/>
            <a:ext cx="3505200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5509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65B687C-0964-36B6-E05E-B93DEB0CF6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791824"/>
            <a:ext cx="7772400" cy="1274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4561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031F7E-41A6-2029-9DF1-B07F428162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39900"/>
            <a:ext cx="6019800" cy="33782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394E52C-0A7B-8E6B-C6A3-4FDB53187F7A}"/>
              </a:ext>
            </a:extLst>
          </p:cNvPr>
          <p:cNvSpPr txBox="1"/>
          <p:nvPr/>
        </p:nvSpPr>
        <p:spPr>
          <a:xfrm>
            <a:off x="512956" y="892098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S1</a:t>
            </a:r>
          </a:p>
        </p:txBody>
      </p:sp>
      <p:pic>
        <p:nvPicPr>
          <p:cNvPr id="6" name="Picture 5" descr="A chart of different colors&#10;&#10;AI-generated content may be incorrect.">
            <a:extLst>
              <a:ext uri="{FF2B5EF4-FFF2-40B4-BE49-F238E27FC236}">
                <a16:creationId xmlns:a16="http://schemas.microsoft.com/office/drawing/2014/main" id="{2046D1C6-ED0D-8B5B-5674-7CC95B217A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0" y="2228850"/>
            <a:ext cx="5876471" cy="23431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46D6823-4A6D-7BA6-1CB8-52B56A054488}"/>
              </a:ext>
            </a:extLst>
          </p:cNvPr>
          <p:cNvSpPr txBox="1"/>
          <p:nvPr/>
        </p:nvSpPr>
        <p:spPr>
          <a:xfrm>
            <a:off x="6285570" y="892098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S9</a:t>
            </a:r>
          </a:p>
        </p:txBody>
      </p:sp>
    </p:spTree>
    <p:extLst>
      <p:ext uri="{BB962C8B-B14F-4D97-AF65-F5344CB8AC3E}">
        <p14:creationId xmlns:p14="http://schemas.microsoft.com/office/powerpoint/2010/main" val="10931916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409CDA-064F-A5EC-9602-4136A2CDF345}"/>
              </a:ext>
            </a:extLst>
          </p:cNvPr>
          <p:cNvSpPr txBox="1"/>
          <p:nvPr/>
        </p:nvSpPr>
        <p:spPr>
          <a:xfrm>
            <a:off x="1170878" y="992459"/>
            <a:ext cx="3552319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S1 S9, </a:t>
            </a:r>
            <a:r>
              <a:rPr lang="en-US" dirty="0" err="1"/>
              <a:t>B.long</a:t>
            </a:r>
            <a:r>
              <a:rPr lang="en-US" dirty="0"/>
              <a:t>, </a:t>
            </a:r>
            <a:r>
              <a:rPr lang="en-US" dirty="0" err="1"/>
              <a:t>B.adu</a:t>
            </a:r>
            <a:r>
              <a:rPr lang="en-US" dirty="0"/>
              <a:t>, </a:t>
            </a:r>
          </a:p>
          <a:p>
            <a:endParaRPr lang="en-US" dirty="0"/>
          </a:p>
          <a:p>
            <a:r>
              <a:rPr lang="en-US" dirty="0"/>
              <a:t>PHG47 HP301 B57 NC262 A554</a:t>
            </a:r>
          </a:p>
          <a:p>
            <a:endParaRPr lang="en-US" dirty="0"/>
          </a:p>
          <a:p>
            <a:r>
              <a:rPr lang="en-US" dirty="0"/>
              <a:t>3 time points (24, 48, 72,  passing)</a:t>
            </a:r>
          </a:p>
          <a:p>
            <a:endParaRPr lang="en-US" dirty="0"/>
          </a:p>
          <a:p>
            <a:r>
              <a:rPr lang="en-US" dirty="0"/>
              <a:t>3 tec reps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4 *5 *3 * 3= </a:t>
            </a:r>
            <a:r>
              <a:rPr lang="en-US"/>
              <a:t>180 (2 plates)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1692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332406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diagram of different colored squares&#10;&#10;AI-generated content may be incorrect.">
            <a:extLst>
              <a:ext uri="{FF2B5EF4-FFF2-40B4-BE49-F238E27FC236}">
                <a16:creationId xmlns:a16="http://schemas.microsoft.com/office/drawing/2014/main" id="{9E571A9A-EEE9-60B2-BF3E-5F4DC779F4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695" y="1962446"/>
            <a:ext cx="5609918" cy="1981947"/>
          </a:xfrm>
          <a:prstGeom prst="rect">
            <a:avLst/>
          </a:prstGeom>
        </p:spPr>
      </p:pic>
      <p:pic>
        <p:nvPicPr>
          <p:cNvPr id="15" name="Picture 14" descr="A diagram of different colors&#10;&#10;AI-generated content may be incorrect.">
            <a:extLst>
              <a:ext uri="{FF2B5EF4-FFF2-40B4-BE49-F238E27FC236}">
                <a16:creationId xmlns:a16="http://schemas.microsoft.com/office/drawing/2014/main" id="{C80765B9-5177-2671-D8EE-584FE4B80E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695" y="618753"/>
            <a:ext cx="5609918" cy="1343693"/>
          </a:xfrm>
          <a:prstGeom prst="rect">
            <a:avLst/>
          </a:prstGeom>
        </p:spPr>
      </p:pic>
      <p:pic>
        <p:nvPicPr>
          <p:cNvPr id="17" name="Picture 16" descr="A chart of different colors&#10;&#10;AI-generated content may be incorrect.">
            <a:extLst>
              <a:ext uri="{FF2B5EF4-FFF2-40B4-BE49-F238E27FC236}">
                <a16:creationId xmlns:a16="http://schemas.microsoft.com/office/drawing/2014/main" id="{59C45E8A-BC24-FE7B-22A9-11CC28CA6B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5695" y="3989385"/>
            <a:ext cx="5609918" cy="198194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E28EF80-F68C-3B0D-9405-EA85AC56A13E}"/>
              </a:ext>
            </a:extLst>
          </p:cNvPr>
          <p:cNvSpPr txBox="1"/>
          <p:nvPr/>
        </p:nvSpPr>
        <p:spPr>
          <a:xfrm>
            <a:off x="6799006" y="2802932"/>
            <a:ext cx="561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S19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33C74D7-6F07-19A5-D4C6-57BCCB5208A8}"/>
              </a:ext>
            </a:extLst>
          </p:cNvPr>
          <p:cNvSpPr txBox="1"/>
          <p:nvPr/>
        </p:nvSpPr>
        <p:spPr>
          <a:xfrm>
            <a:off x="6799006" y="1105934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S20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FB417D1-E6BD-8273-4D8A-79D6107EAA86}"/>
              </a:ext>
            </a:extLst>
          </p:cNvPr>
          <p:cNvSpPr txBox="1"/>
          <p:nvPr/>
        </p:nvSpPr>
        <p:spPr>
          <a:xfrm>
            <a:off x="6799939" y="4794956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S22</a:t>
            </a:r>
          </a:p>
        </p:txBody>
      </p:sp>
    </p:spTree>
    <p:extLst>
      <p:ext uri="{BB962C8B-B14F-4D97-AF65-F5344CB8AC3E}">
        <p14:creationId xmlns:p14="http://schemas.microsoft.com/office/powerpoint/2010/main" val="16085123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hart of different colors&#10;&#10;AI-generated content may be incorrect.">
            <a:extLst>
              <a:ext uri="{FF2B5EF4-FFF2-40B4-BE49-F238E27FC236}">
                <a16:creationId xmlns:a16="http://schemas.microsoft.com/office/drawing/2014/main" id="{0339929D-C7D7-EF0C-BE62-5D335792D4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134" y="305605"/>
            <a:ext cx="3970332" cy="1402692"/>
          </a:xfrm>
          <a:prstGeom prst="rect">
            <a:avLst/>
          </a:prstGeom>
        </p:spPr>
      </p:pic>
      <p:pic>
        <p:nvPicPr>
          <p:cNvPr id="5" name="Picture 4" descr="A chart of different colors&#10;&#10;AI-generated content may be incorrect.">
            <a:extLst>
              <a:ext uri="{FF2B5EF4-FFF2-40B4-BE49-F238E27FC236}">
                <a16:creationId xmlns:a16="http://schemas.microsoft.com/office/drawing/2014/main" id="{7CCAB7D8-BE01-C1FE-F758-F0F843194E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6134" y="1708297"/>
            <a:ext cx="3970334" cy="1402693"/>
          </a:xfrm>
          <a:prstGeom prst="rect">
            <a:avLst/>
          </a:prstGeom>
        </p:spPr>
      </p:pic>
      <p:pic>
        <p:nvPicPr>
          <p:cNvPr id="7" name="Picture 6" descr="A chart of different colors&#10;&#10;AI-generated content may be incorrect.">
            <a:extLst>
              <a:ext uri="{FF2B5EF4-FFF2-40B4-BE49-F238E27FC236}">
                <a16:creationId xmlns:a16="http://schemas.microsoft.com/office/drawing/2014/main" id="{057C3E78-EA15-18AC-FF98-C90650B0A4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6134" y="3110989"/>
            <a:ext cx="3970337" cy="1402694"/>
          </a:xfrm>
          <a:prstGeom prst="rect">
            <a:avLst/>
          </a:prstGeom>
        </p:spPr>
      </p:pic>
      <p:pic>
        <p:nvPicPr>
          <p:cNvPr id="9" name="Picture 8" descr="A diagram of different colored squares&#10;&#10;AI-generated content may be incorrect.">
            <a:extLst>
              <a:ext uri="{FF2B5EF4-FFF2-40B4-BE49-F238E27FC236}">
                <a16:creationId xmlns:a16="http://schemas.microsoft.com/office/drawing/2014/main" id="{A3DFC0CC-FD72-B844-5345-EFE0D1D861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6129" y="4625823"/>
            <a:ext cx="3970337" cy="140269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ECE8E0D-A21C-21B1-C3C4-B0538B97A314}"/>
              </a:ext>
            </a:extLst>
          </p:cNvPr>
          <p:cNvSpPr txBox="1"/>
          <p:nvPr/>
        </p:nvSpPr>
        <p:spPr>
          <a:xfrm>
            <a:off x="6252352" y="822285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S6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FC2B36-5205-C9B8-D6B7-2FA10C1CCA1D}"/>
              </a:ext>
            </a:extLst>
          </p:cNvPr>
          <p:cNvSpPr txBox="1"/>
          <p:nvPr/>
        </p:nvSpPr>
        <p:spPr>
          <a:xfrm>
            <a:off x="6237633" y="2409643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60C8BD3-3F88-AF2B-AA0D-0694C366B43E}"/>
              </a:ext>
            </a:extLst>
          </p:cNvPr>
          <p:cNvSpPr txBox="1"/>
          <p:nvPr/>
        </p:nvSpPr>
        <p:spPr>
          <a:xfrm>
            <a:off x="6190636" y="3627669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S12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4AD009F-D2A1-14CC-328B-7CC2379EC77B}"/>
              </a:ext>
            </a:extLst>
          </p:cNvPr>
          <p:cNvSpPr txBox="1"/>
          <p:nvPr/>
        </p:nvSpPr>
        <p:spPr>
          <a:xfrm>
            <a:off x="6190636" y="4845695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S19</a:t>
            </a:r>
          </a:p>
        </p:txBody>
      </p:sp>
    </p:spTree>
    <p:extLst>
      <p:ext uri="{BB962C8B-B14F-4D97-AF65-F5344CB8AC3E}">
        <p14:creationId xmlns:p14="http://schemas.microsoft.com/office/powerpoint/2010/main" val="17375614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D009B5-1B0D-1476-4A1C-C809B1BFA9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131B1B2-1B2E-0EDF-F1CE-2B48BE0911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652050"/>
            <a:ext cx="7772400" cy="55539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BB60F4F-0279-0ECD-EB9D-D8656E52A2D1}"/>
              </a:ext>
            </a:extLst>
          </p:cNvPr>
          <p:cNvSpPr/>
          <p:nvPr/>
        </p:nvSpPr>
        <p:spPr>
          <a:xfrm>
            <a:off x="7688687" y="4031087"/>
            <a:ext cx="521595" cy="450761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050E359-ECB0-87F8-9AB5-AC51AF6BF6F6}"/>
              </a:ext>
            </a:extLst>
          </p:cNvPr>
          <p:cNvSpPr/>
          <p:nvPr/>
        </p:nvSpPr>
        <p:spPr>
          <a:xfrm>
            <a:off x="8259650" y="3977426"/>
            <a:ext cx="521595" cy="450761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7C2FE37-80C7-19EF-0830-E749B863C817}"/>
              </a:ext>
            </a:extLst>
          </p:cNvPr>
          <p:cNvSpPr/>
          <p:nvPr/>
        </p:nvSpPr>
        <p:spPr>
          <a:xfrm>
            <a:off x="7738055" y="2199663"/>
            <a:ext cx="521595" cy="450761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145C5DB-C9CF-10DD-CB7C-DEA01637D2D4}"/>
              </a:ext>
            </a:extLst>
          </p:cNvPr>
          <p:cNvSpPr/>
          <p:nvPr/>
        </p:nvSpPr>
        <p:spPr>
          <a:xfrm>
            <a:off x="8590208" y="4481848"/>
            <a:ext cx="451834" cy="450761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9DCCABE-D56B-2A41-F37F-EB2A8FE70349}"/>
              </a:ext>
            </a:extLst>
          </p:cNvPr>
          <p:cNvSpPr/>
          <p:nvPr/>
        </p:nvSpPr>
        <p:spPr>
          <a:xfrm>
            <a:off x="6338711" y="2472267"/>
            <a:ext cx="609600" cy="570089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D927761-F297-DF58-3931-5F07871FE807}"/>
              </a:ext>
            </a:extLst>
          </p:cNvPr>
          <p:cNvSpPr/>
          <p:nvPr/>
        </p:nvSpPr>
        <p:spPr>
          <a:xfrm>
            <a:off x="6770232" y="3632717"/>
            <a:ext cx="521596" cy="527239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AE1D67D-1893-D767-2FB4-34D592506848}"/>
              </a:ext>
            </a:extLst>
          </p:cNvPr>
          <p:cNvSpPr/>
          <p:nvPr/>
        </p:nvSpPr>
        <p:spPr>
          <a:xfrm>
            <a:off x="7797521" y="5053449"/>
            <a:ext cx="521596" cy="527239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4BA0912-29C3-BDB4-C2BE-23C35421969B}"/>
              </a:ext>
            </a:extLst>
          </p:cNvPr>
          <p:cNvSpPr/>
          <p:nvPr/>
        </p:nvSpPr>
        <p:spPr>
          <a:xfrm>
            <a:off x="8259650" y="3905598"/>
            <a:ext cx="521596" cy="527239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3AEB312-477C-EE1F-1616-A42E4E2FB843}"/>
              </a:ext>
            </a:extLst>
          </p:cNvPr>
          <p:cNvSpPr/>
          <p:nvPr/>
        </p:nvSpPr>
        <p:spPr>
          <a:xfrm>
            <a:off x="7738055" y="2144330"/>
            <a:ext cx="521596" cy="527239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57D7EFD-BFE8-4333-C607-86BA45CC1CB7}"/>
              </a:ext>
            </a:extLst>
          </p:cNvPr>
          <p:cNvSpPr/>
          <p:nvPr/>
        </p:nvSpPr>
        <p:spPr>
          <a:xfrm>
            <a:off x="7346760" y="4891428"/>
            <a:ext cx="521596" cy="527239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234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E8BE299-BD0D-8806-7AF9-36695293AB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751" y="2454466"/>
            <a:ext cx="9214449" cy="1685318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C9858AF5-0195-1A74-5607-458578CE9C02}"/>
              </a:ext>
            </a:extLst>
          </p:cNvPr>
          <p:cNvSpPr/>
          <p:nvPr/>
        </p:nvSpPr>
        <p:spPr>
          <a:xfrm>
            <a:off x="10077157" y="2822917"/>
            <a:ext cx="46892" cy="5158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7599BAA-9D3D-46C3-2265-35EAC85008CF}"/>
              </a:ext>
            </a:extLst>
          </p:cNvPr>
          <p:cNvSpPr/>
          <p:nvPr/>
        </p:nvSpPr>
        <p:spPr>
          <a:xfrm>
            <a:off x="10065435" y="3870955"/>
            <a:ext cx="46892" cy="5158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56AB8B2-C489-C8C0-3A73-6DFA1ABF34BD}"/>
              </a:ext>
            </a:extLst>
          </p:cNvPr>
          <p:cNvSpPr/>
          <p:nvPr/>
        </p:nvSpPr>
        <p:spPr>
          <a:xfrm>
            <a:off x="10060746" y="3270734"/>
            <a:ext cx="46892" cy="5158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209FDDC-E069-BAF0-E9D3-8F23F5546214}"/>
              </a:ext>
            </a:extLst>
          </p:cNvPr>
          <p:cNvSpPr/>
          <p:nvPr/>
        </p:nvSpPr>
        <p:spPr>
          <a:xfrm>
            <a:off x="10074814" y="2980006"/>
            <a:ext cx="46892" cy="5158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017208D-BAFE-9C42-C92F-4A791A2CD641}"/>
              </a:ext>
            </a:extLst>
          </p:cNvPr>
          <p:cNvSpPr/>
          <p:nvPr/>
        </p:nvSpPr>
        <p:spPr>
          <a:xfrm>
            <a:off x="10070125" y="3425483"/>
            <a:ext cx="46892" cy="5158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2E7F8F7-C723-D813-190D-FCFA558C9EE5}"/>
              </a:ext>
            </a:extLst>
          </p:cNvPr>
          <p:cNvSpPr/>
          <p:nvPr/>
        </p:nvSpPr>
        <p:spPr>
          <a:xfrm>
            <a:off x="10231903" y="2987041"/>
            <a:ext cx="46892" cy="5158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860491B-D3FA-5A15-BB8F-423452FD43D5}"/>
              </a:ext>
            </a:extLst>
          </p:cNvPr>
          <p:cNvSpPr/>
          <p:nvPr/>
        </p:nvSpPr>
        <p:spPr>
          <a:xfrm>
            <a:off x="10227214" y="3423135"/>
            <a:ext cx="46892" cy="5158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3597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13320AC-8F64-6189-7CC2-F927F83CBC12}"/>
              </a:ext>
            </a:extLst>
          </p:cNvPr>
          <p:cNvSpPr txBox="1"/>
          <p:nvPr/>
        </p:nvSpPr>
        <p:spPr>
          <a:xfrm>
            <a:off x="814039" y="568712"/>
            <a:ext cx="1137796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Plans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next</a:t>
            </a:r>
            <a:r>
              <a:rPr lang="zh-CN" altLang="en-US" dirty="0"/>
              <a:t> </a:t>
            </a:r>
            <a:r>
              <a:rPr lang="en-US" altLang="zh-CN" dirty="0"/>
              <a:t>step</a:t>
            </a:r>
          </a:p>
          <a:p>
            <a:endParaRPr lang="en-US" dirty="0"/>
          </a:p>
          <a:p>
            <a:r>
              <a:rPr lang="en-US" altLang="zh-CN" dirty="0"/>
              <a:t>Heatmap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Bifidobacterium,</a:t>
            </a:r>
            <a:r>
              <a:rPr lang="zh-CN" altLang="en-US" dirty="0"/>
              <a:t> </a:t>
            </a:r>
            <a:r>
              <a:rPr lang="en-US" altLang="zh-CN" dirty="0"/>
              <a:t>Bacteroides,</a:t>
            </a:r>
            <a:r>
              <a:rPr lang="zh-CN" altLang="en-US" dirty="0"/>
              <a:t> </a:t>
            </a:r>
            <a:r>
              <a:rPr lang="en-US" altLang="zh-CN" dirty="0" err="1"/>
              <a:t>Runimococcus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dirty="0"/>
              <a:t>[Eubacterium] </a:t>
            </a:r>
            <a:r>
              <a:rPr lang="en-US" dirty="0" err="1"/>
              <a:t>eligens</a:t>
            </a:r>
            <a:r>
              <a:rPr lang="en-US" dirty="0"/>
              <a:t>, </a:t>
            </a:r>
            <a:r>
              <a:rPr lang="en-US" dirty="0" err="1"/>
              <a:t>Fusicatenibacter</a:t>
            </a:r>
            <a:r>
              <a:rPr lang="en-US" dirty="0"/>
              <a:t>, and </a:t>
            </a:r>
            <a:r>
              <a:rPr lang="en-US" dirty="0" err="1"/>
              <a:t>Lachnospiraceae</a:t>
            </a:r>
            <a:r>
              <a:rPr lang="en-US" dirty="0"/>
              <a:t> NK4A136 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S6,</a:t>
            </a:r>
            <a:r>
              <a:rPr lang="zh-CN" altLang="en-US" dirty="0"/>
              <a:t> </a:t>
            </a:r>
            <a:r>
              <a:rPr lang="en-US" altLang="zh-CN" dirty="0"/>
              <a:t>S9</a:t>
            </a:r>
          </a:p>
          <a:p>
            <a:endParaRPr lang="en-US" dirty="0"/>
          </a:p>
          <a:p>
            <a:r>
              <a:rPr lang="en-US" altLang="zh-CN" dirty="0"/>
              <a:t>Grow</a:t>
            </a:r>
            <a:r>
              <a:rPr lang="zh-CN" altLang="en-US" dirty="0"/>
              <a:t> </a:t>
            </a:r>
            <a:r>
              <a:rPr lang="en-US" altLang="zh-CN" dirty="0"/>
              <a:t>Bifidobacterium,</a:t>
            </a:r>
            <a:r>
              <a:rPr lang="zh-CN" altLang="en-US" dirty="0"/>
              <a:t> </a:t>
            </a:r>
            <a:r>
              <a:rPr lang="en-US" altLang="zh-CN" dirty="0"/>
              <a:t>Bacteroides,</a:t>
            </a:r>
            <a:r>
              <a:rPr lang="zh-CN" altLang="en-US" dirty="0"/>
              <a:t> </a:t>
            </a:r>
            <a:r>
              <a:rPr lang="en-US" altLang="zh-CN" dirty="0" err="1"/>
              <a:t>Runimococcus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dirty="0"/>
              <a:t>[Eubacterium] </a:t>
            </a:r>
            <a:r>
              <a:rPr lang="en-US" dirty="0" err="1"/>
              <a:t>eligens</a:t>
            </a:r>
            <a:r>
              <a:rPr lang="en-US" dirty="0"/>
              <a:t>, </a:t>
            </a:r>
            <a:r>
              <a:rPr lang="en-US" dirty="0" err="1"/>
              <a:t>Fusicatenibacter</a:t>
            </a:r>
            <a:r>
              <a:rPr lang="en-US" dirty="0"/>
              <a:t>, and </a:t>
            </a:r>
            <a:r>
              <a:rPr lang="en-US" dirty="0" err="1"/>
              <a:t>Lachnospiraceae</a:t>
            </a:r>
            <a:r>
              <a:rPr lang="en-US" dirty="0"/>
              <a:t> NK4A136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PHG47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LH60</a:t>
            </a:r>
            <a:r>
              <a:rPr lang="zh-CN" altLang="en-US" dirty="0"/>
              <a:t> </a:t>
            </a:r>
            <a:r>
              <a:rPr lang="en-US" altLang="zh-CN" dirty="0"/>
              <a:t>(in</a:t>
            </a:r>
            <a:r>
              <a:rPr lang="zh-CN" altLang="en-US" dirty="0"/>
              <a:t> </a:t>
            </a:r>
            <a:r>
              <a:rPr lang="en-US" altLang="zh-CN" dirty="0"/>
              <a:t>S9)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do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 err="1"/>
              <a:t>transcripnomic</a:t>
            </a:r>
            <a:r>
              <a:rPr lang="zh-CN" altLang="en-US" dirty="0"/>
              <a:t> </a:t>
            </a:r>
            <a:r>
              <a:rPr lang="en-US" altLang="zh-CN" dirty="0"/>
              <a:t>test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check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gene</a:t>
            </a:r>
            <a:r>
              <a:rPr lang="zh-CN" altLang="en-US" dirty="0"/>
              <a:t> </a:t>
            </a:r>
            <a:r>
              <a:rPr lang="en-US" altLang="zh-CN" dirty="0"/>
              <a:t>expression</a:t>
            </a:r>
            <a:r>
              <a:rPr lang="zh-CN" altLang="en-US" dirty="0"/>
              <a:t> </a:t>
            </a:r>
            <a:r>
              <a:rPr lang="en-US" altLang="zh-CN" dirty="0"/>
              <a:t>differences.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73762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05F19916-ACAB-D256-7A8D-E09F60C86F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462" y="-55236"/>
            <a:ext cx="3886201" cy="273811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F02AE46-665B-25FF-B3B9-54279E5C7442}"/>
              </a:ext>
            </a:extLst>
          </p:cNvPr>
          <p:cNvSpPr txBox="1"/>
          <p:nvPr/>
        </p:nvSpPr>
        <p:spPr>
          <a:xfrm>
            <a:off x="4613054" y="-55236"/>
            <a:ext cx="75471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S1,</a:t>
            </a:r>
            <a:r>
              <a:rPr lang="zh-CN" altLang="en-US" dirty="0"/>
              <a:t> </a:t>
            </a:r>
            <a:r>
              <a:rPr lang="en-US" altLang="zh-CN" dirty="0"/>
              <a:t>S5,</a:t>
            </a:r>
            <a:r>
              <a:rPr lang="zh-CN" altLang="en-US" dirty="0"/>
              <a:t> </a:t>
            </a:r>
            <a:r>
              <a:rPr lang="en-US" altLang="zh-CN" dirty="0"/>
              <a:t>S6,</a:t>
            </a:r>
            <a:r>
              <a:rPr lang="zh-CN" altLang="en-US" dirty="0"/>
              <a:t> </a:t>
            </a:r>
            <a:r>
              <a:rPr lang="en-US" altLang="zh-CN" dirty="0"/>
              <a:t>S9,</a:t>
            </a:r>
            <a:r>
              <a:rPr lang="zh-CN" altLang="en-US" dirty="0"/>
              <a:t> </a:t>
            </a:r>
            <a:r>
              <a:rPr lang="en-US" altLang="zh-CN" dirty="0"/>
              <a:t>Bifidobacterium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Bacteroides</a:t>
            </a:r>
            <a:r>
              <a:rPr lang="zh-CN" altLang="en-US" dirty="0"/>
              <a:t> </a:t>
            </a:r>
            <a:r>
              <a:rPr lang="en-US" altLang="zh-CN" dirty="0"/>
              <a:t>have</a:t>
            </a:r>
            <a:r>
              <a:rPr lang="zh-CN" altLang="en-US" dirty="0"/>
              <a:t> </a:t>
            </a:r>
            <a:r>
              <a:rPr lang="en-US" altLang="zh-CN" dirty="0"/>
              <a:t>strong</a:t>
            </a:r>
            <a:r>
              <a:rPr lang="zh-CN" altLang="en-US" dirty="0"/>
              <a:t> </a:t>
            </a:r>
            <a:r>
              <a:rPr lang="en-US" altLang="zh-CN" dirty="0"/>
              <a:t>association</a:t>
            </a: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4FEDE61-3261-2850-5E6D-E018EBD5FB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909" y="2776182"/>
            <a:ext cx="1950672" cy="143733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EA7F50F-505C-A75A-D6B8-357957D6DF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52959" y="1472958"/>
            <a:ext cx="1469550" cy="108282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2D0F146-3C96-3F1F-6D24-FD1BFA4E70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3327" y="314096"/>
            <a:ext cx="1734862" cy="127832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8E4600F-8620-2A4A-C856-B6E9A92166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53327" y="1592416"/>
            <a:ext cx="1734862" cy="127832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0A0D17A-134F-8A55-201A-2EF0C9A4E67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9910" y="4213190"/>
            <a:ext cx="1899008" cy="139926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0C7585A-C076-660B-EB73-9FC4C9023E2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70581" y="2756985"/>
            <a:ext cx="1950672" cy="143733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A623EFC-1849-0C5F-180D-73E2BF1AD3E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70581" y="4175122"/>
            <a:ext cx="1950672" cy="143733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5D2FCE4-324E-0137-03D7-E0AC91CFEAB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9909" y="5593263"/>
            <a:ext cx="1716430" cy="126473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24BAC8F-9742-E88C-11CF-291F6DA30EE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495079" y="2776182"/>
            <a:ext cx="1469550" cy="108282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47E4124-ADD6-92FD-F4E6-D298C2C8916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505664" y="295450"/>
            <a:ext cx="1760168" cy="129696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5BADDB3-910B-BDEA-68E1-E5C51FCC5AE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437045" y="3949383"/>
            <a:ext cx="1716430" cy="126473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42CF2098-4210-08F5-3899-5FA00BD507A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459550" y="1607908"/>
            <a:ext cx="1716430" cy="126473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B46EB24-C867-4269-FDFC-BA8629D6473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670297" y="5326096"/>
            <a:ext cx="1716430" cy="1264738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0BB26A8-1CA6-883B-3E34-0298AFA5B6AB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452959" y="5337822"/>
            <a:ext cx="1700516" cy="125301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F76D94EE-C2B9-F972-33C9-8629B4145635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670297" y="4048682"/>
            <a:ext cx="1749546" cy="1289139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D45BA8E7-F285-CEDA-982C-75B8D340A60E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726485" y="2645638"/>
            <a:ext cx="1660241" cy="1223335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D3C8E3CB-33B3-333B-72FF-B971665F5647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835426" y="314096"/>
            <a:ext cx="1469550" cy="1082826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F8281CF7-B9A8-1059-57A9-17AF85E7F54C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0419843" y="354511"/>
            <a:ext cx="1469550" cy="1082826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C42B4B9E-03F1-24FE-E67E-A04C5167B41C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835426" y="1551929"/>
            <a:ext cx="1402157" cy="103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675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hart of different colors&#10;&#10;AI-generated content may be incorrect.">
            <a:extLst>
              <a:ext uri="{FF2B5EF4-FFF2-40B4-BE49-F238E27FC236}">
                <a16:creationId xmlns:a16="http://schemas.microsoft.com/office/drawing/2014/main" id="{D5789194-1545-2757-0353-740534ECB2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5300" y="571500"/>
            <a:ext cx="6616700" cy="2857500"/>
          </a:xfrm>
          <a:prstGeom prst="rect">
            <a:avLst/>
          </a:prstGeom>
        </p:spPr>
      </p:pic>
      <p:pic>
        <p:nvPicPr>
          <p:cNvPr id="5" name="Picture 4" descr="A red and white gradient&#10;&#10;AI-generated content may be incorrect.">
            <a:extLst>
              <a:ext uri="{FF2B5EF4-FFF2-40B4-BE49-F238E27FC236}">
                <a16:creationId xmlns:a16="http://schemas.microsoft.com/office/drawing/2014/main" id="{6A9F15F7-5392-8E32-8F9D-BF351E247A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0" y="3581400"/>
            <a:ext cx="6616700" cy="2857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25E236E-74D4-DCBB-FE7F-E257756A4A56}"/>
              </a:ext>
            </a:extLst>
          </p:cNvPr>
          <p:cNvSpPr txBox="1"/>
          <p:nvPr/>
        </p:nvSpPr>
        <p:spPr>
          <a:xfrm>
            <a:off x="5720576" y="260660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S9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CDD4D8-B0DA-D0F6-1FCA-BDF4A1D4873F}"/>
              </a:ext>
            </a:extLst>
          </p:cNvPr>
          <p:cNvSpPr txBox="1"/>
          <p:nvPr/>
        </p:nvSpPr>
        <p:spPr>
          <a:xfrm>
            <a:off x="732264" y="294579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S6</a:t>
            </a:r>
          </a:p>
        </p:txBody>
      </p:sp>
      <p:pic>
        <p:nvPicPr>
          <p:cNvPr id="9" name="Picture 8" descr="A red and white gradient&#10;&#10;AI-generated content may be incorrect.">
            <a:extLst>
              <a:ext uri="{FF2B5EF4-FFF2-40B4-BE49-F238E27FC236}">
                <a16:creationId xmlns:a16="http://schemas.microsoft.com/office/drawing/2014/main" id="{0EB4F628-1352-37C6-CB8E-1DCDD371F7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803466"/>
            <a:ext cx="5396713" cy="2330634"/>
          </a:xfrm>
          <a:prstGeom prst="rect">
            <a:avLst/>
          </a:prstGeom>
        </p:spPr>
      </p:pic>
      <p:pic>
        <p:nvPicPr>
          <p:cNvPr id="4" name="Picture 3" descr="A chart of different colors&#10;&#10;AI-generated content may be incorrect.">
            <a:extLst>
              <a:ext uri="{FF2B5EF4-FFF2-40B4-BE49-F238E27FC236}">
                <a16:creationId xmlns:a16="http://schemas.microsoft.com/office/drawing/2014/main" id="{02C48D17-5EBE-D8EF-E3CB-FF5FBAE7FF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04" y="875340"/>
            <a:ext cx="5396715" cy="2330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3054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DD4D1D-5627-C499-DCE8-344D46AE68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hart of different colors&#10;&#10;AI-generated content may be incorrect.">
            <a:extLst>
              <a:ext uri="{FF2B5EF4-FFF2-40B4-BE49-F238E27FC236}">
                <a16:creationId xmlns:a16="http://schemas.microsoft.com/office/drawing/2014/main" id="{EC9DAB96-A950-CE50-4CB7-E5ABE057D4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124" y="199173"/>
            <a:ext cx="6031260" cy="2130804"/>
          </a:xfrm>
          <a:prstGeom prst="rect">
            <a:avLst/>
          </a:prstGeom>
        </p:spPr>
      </p:pic>
      <p:pic>
        <p:nvPicPr>
          <p:cNvPr id="5" name="Picture 4" descr="A chart of different colors&#10;&#10;AI-generated content may be incorrect.">
            <a:extLst>
              <a:ext uri="{FF2B5EF4-FFF2-40B4-BE49-F238E27FC236}">
                <a16:creationId xmlns:a16="http://schemas.microsoft.com/office/drawing/2014/main" id="{C009711C-1453-B22E-9AB8-4E6C9A009D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6121" y="2373203"/>
            <a:ext cx="6031263" cy="2130806"/>
          </a:xfrm>
          <a:prstGeom prst="rect">
            <a:avLst/>
          </a:prstGeom>
        </p:spPr>
      </p:pic>
      <p:pic>
        <p:nvPicPr>
          <p:cNvPr id="7" name="Picture 6" descr="A chart of different colors&#10;&#10;AI-generated content may be incorrect.">
            <a:extLst>
              <a:ext uri="{FF2B5EF4-FFF2-40B4-BE49-F238E27FC236}">
                <a16:creationId xmlns:a16="http://schemas.microsoft.com/office/drawing/2014/main" id="{242F0733-8E16-EDDD-DCB3-383BA04BF0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6121" y="4504009"/>
            <a:ext cx="6031268" cy="213080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358C5FF-D70D-53CB-981A-B6A03AA87992}"/>
              </a:ext>
            </a:extLst>
          </p:cNvPr>
          <p:cNvSpPr txBox="1"/>
          <p:nvPr/>
        </p:nvSpPr>
        <p:spPr>
          <a:xfrm>
            <a:off x="252080" y="981268"/>
            <a:ext cx="674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S6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278DB91-DA90-D9E0-43F9-3C6ABA0AEB97}"/>
              </a:ext>
            </a:extLst>
          </p:cNvPr>
          <p:cNvSpPr txBox="1"/>
          <p:nvPr/>
        </p:nvSpPr>
        <p:spPr>
          <a:xfrm>
            <a:off x="157092" y="3090674"/>
            <a:ext cx="674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7E6AA1-69B0-F47C-10F0-4D95D9593DEE}"/>
              </a:ext>
            </a:extLst>
          </p:cNvPr>
          <p:cNvSpPr txBox="1"/>
          <p:nvPr/>
        </p:nvSpPr>
        <p:spPr>
          <a:xfrm>
            <a:off x="157092" y="5200080"/>
            <a:ext cx="864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S12</a:t>
            </a:r>
          </a:p>
        </p:txBody>
      </p:sp>
    </p:spTree>
    <p:extLst>
      <p:ext uri="{BB962C8B-B14F-4D97-AF65-F5344CB8AC3E}">
        <p14:creationId xmlns:p14="http://schemas.microsoft.com/office/powerpoint/2010/main" val="6044915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5636</TotalTime>
  <Words>218</Words>
  <Application>Microsoft Macintosh PowerPoint</Application>
  <PresentationFormat>Widescreen</PresentationFormat>
  <Paragraphs>42</Paragraphs>
  <Slides>15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-webkit-standard</vt:lpstr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Bo Peng</dc:creator>
  <cp:lastModifiedBy>Bo Peng</cp:lastModifiedBy>
  <cp:revision>15</cp:revision>
  <dcterms:created xsi:type="dcterms:W3CDTF">2025-07-29T16:26:30Z</dcterms:created>
  <dcterms:modified xsi:type="dcterms:W3CDTF">2025-08-09T23:54:45Z</dcterms:modified>
</cp:coreProperties>
</file>